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65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49240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economictimes.indiatimes.com/topic/sahyadri-farms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4" name="Text 2"/>
          <p:cNvSpPr/>
          <p:nvPr/>
        </p:nvSpPr>
        <p:spPr>
          <a:xfrm>
            <a:off x="833199" y="1678329"/>
            <a:ext cx="7477601" cy="144658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545"/>
              </a:lnSpc>
              <a:buNone/>
            </a:pPr>
            <a:r>
              <a:rPr lang="en-US" sz="8800" b="1" kern="0" spc="-181" dirty="0">
                <a:solidFill>
                  <a:srgbClr val="00854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Agrofounder</a:t>
            </a:r>
            <a:r>
              <a:rPr lang="en-US" sz="9600" b="1" kern="0" spc="-181" dirty="0">
                <a:solidFill>
                  <a:srgbClr val="00854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endParaRPr lang="en-US" sz="9600" dirty="0"/>
          </a:p>
        </p:txBody>
      </p:sp>
      <p:sp>
        <p:nvSpPr>
          <p:cNvPr id="5" name="Text 3"/>
          <p:cNvSpPr/>
          <p:nvPr/>
        </p:nvSpPr>
        <p:spPr>
          <a:xfrm>
            <a:off x="833199" y="2743200"/>
            <a:ext cx="7279719" cy="12703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4374"/>
              </a:lnSpc>
              <a:buNone/>
            </a:pPr>
            <a:r>
              <a:rPr lang="en-US" sz="3499" b="1" kern="0" spc="-105" dirty="0">
                <a:solidFill>
                  <a:srgbClr val="272525"/>
                </a:solidFill>
                <a:highlight>
                  <a:srgbClr val="FBEB8F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 </a:t>
            </a:r>
            <a:r>
              <a:rPr lang="en-US" sz="3600" b="1" kern="0" spc="-105" dirty="0">
                <a:solidFill>
                  <a:srgbClr val="272525"/>
                </a:solidFill>
                <a:highlight>
                  <a:srgbClr val="FBEB8F"/>
                </a:highlight>
                <a:latin typeface="Inter" pitchFamily="34" charset="0"/>
                <a:ea typeface="Inter" pitchFamily="34" charset="-122"/>
                <a:cs typeface="Inter" pitchFamily="34" charset="-120"/>
              </a:rPr>
              <a:t>Revolutionizing Agriculture in India </a:t>
            </a:r>
            <a:endParaRPr lang="en-US" sz="3600" dirty="0"/>
          </a:p>
        </p:txBody>
      </p:sp>
      <p:sp>
        <p:nvSpPr>
          <p:cNvPr id="6" name="Text 4"/>
          <p:cNvSpPr/>
          <p:nvPr/>
        </p:nvSpPr>
        <p:spPr>
          <a:xfrm>
            <a:off x="833199" y="3490675"/>
            <a:ext cx="7477601" cy="19147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8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are an idea stage agriculture startup working towards the wellbeing of Indian farmers by collaborating with farmers and farmer producer companies.</a:t>
            </a:r>
            <a:endParaRPr lang="en-US" sz="2800" dirty="0"/>
          </a:p>
        </p:txBody>
      </p:sp>
      <p:sp>
        <p:nvSpPr>
          <p:cNvPr id="7" name="Shape 5"/>
          <p:cNvSpPr/>
          <p:nvPr/>
        </p:nvSpPr>
        <p:spPr>
          <a:xfrm>
            <a:off x="833199" y="5662970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362" y="5322808"/>
            <a:ext cx="340162" cy="340162"/>
          </a:xfrm>
          <a:prstGeom prst="rect">
            <a:avLst/>
          </a:prstGeom>
        </p:spPr>
      </p:pic>
      <p:sp>
        <p:nvSpPr>
          <p:cNvPr id="9" name="Text 6"/>
          <p:cNvSpPr/>
          <p:nvPr/>
        </p:nvSpPr>
        <p:spPr>
          <a:xfrm>
            <a:off x="1299686" y="5220182"/>
            <a:ext cx="2038945" cy="8371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sz="2187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</a:t>
            </a:r>
            <a:r>
              <a:rPr lang="en-US" sz="2400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Mahesh</a:t>
            </a:r>
            <a:r>
              <a:rPr lang="en-US" sz="2187" b="1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Hon</a:t>
            </a:r>
            <a:endParaRPr lang="en-US" sz="2187" dirty="0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870268"/>
            <a:ext cx="14630400" cy="9099867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3058716" y="493990"/>
            <a:ext cx="5771198" cy="5599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10"/>
              </a:lnSpc>
              <a:buNone/>
            </a:pPr>
            <a:r>
              <a:rPr lang="en-US" sz="4800" b="1" kern="0" spc="-106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Market Acquisition Strategy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3058716" y="1501854"/>
            <a:ext cx="2688193" cy="3359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46"/>
              </a:lnSpc>
              <a:buNone/>
            </a:pPr>
            <a:r>
              <a:rPr lang="en-US" sz="2800" b="1" kern="0" spc="-64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Targeting FPCs</a:t>
            </a:r>
            <a:endParaRPr lang="en-US" sz="2800" dirty="0"/>
          </a:p>
        </p:txBody>
      </p:sp>
      <p:sp>
        <p:nvSpPr>
          <p:cNvPr id="6" name="Shape 4"/>
          <p:cNvSpPr/>
          <p:nvPr/>
        </p:nvSpPr>
        <p:spPr>
          <a:xfrm>
            <a:off x="1779388" y="2179438"/>
            <a:ext cx="403146" cy="403146"/>
          </a:xfrm>
          <a:prstGeom prst="roundRect">
            <a:avLst>
              <a:gd name="adj" fmla="val 200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633770" y="2213014"/>
            <a:ext cx="2688193" cy="36956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46"/>
              </a:lnSpc>
              <a:buNone/>
            </a:pPr>
            <a:r>
              <a:rPr lang="en-US" sz="2117" b="1" kern="0" spc="-6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117" dirty="0"/>
          </a:p>
        </p:txBody>
      </p:sp>
      <p:sp>
        <p:nvSpPr>
          <p:cNvPr id="8" name="Text 6"/>
          <p:cNvSpPr/>
          <p:nvPr/>
        </p:nvSpPr>
        <p:spPr>
          <a:xfrm>
            <a:off x="2768600" y="2240994"/>
            <a:ext cx="3112611" cy="40314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05"/>
              </a:lnSpc>
              <a:buNone/>
            </a:pPr>
            <a:r>
              <a:rPr lang="en-US" sz="2400" b="1" kern="0" spc="-5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Efficient Targeting: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2768600" y="2700218"/>
            <a:ext cx="4327882" cy="17202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58"/>
              </a:lnSpc>
              <a:buNone/>
            </a:pPr>
            <a:r>
              <a:rPr lang="en-US" kern="0" spc="-2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Targeting FPCs is more efficient and effective than targeting individual farmers. One FPC can bring in a large number of farmers, and it's easier to convince an FPC to use our platform than to approach farmers individually.</a:t>
            </a: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1696263" y="4844391"/>
            <a:ext cx="403146" cy="403146"/>
          </a:xfrm>
          <a:prstGeom prst="roundRect">
            <a:avLst>
              <a:gd name="adj" fmla="val 200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817171" y="4847309"/>
            <a:ext cx="161330" cy="3359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46"/>
              </a:lnSpc>
              <a:buNone/>
            </a:pPr>
            <a:r>
              <a:rPr lang="en-US" sz="2117" b="1" kern="0" spc="-6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117" dirty="0"/>
          </a:p>
        </p:txBody>
      </p:sp>
      <p:sp>
        <p:nvSpPr>
          <p:cNvPr id="12" name="Text 10"/>
          <p:cNvSpPr/>
          <p:nvPr/>
        </p:nvSpPr>
        <p:spPr>
          <a:xfrm>
            <a:off x="2768600" y="4801195"/>
            <a:ext cx="3112611" cy="45922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05"/>
              </a:lnSpc>
              <a:buNone/>
            </a:pPr>
            <a:r>
              <a:rPr lang="en-US" sz="2400" b="1" kern="0" spc="-5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Large Reach: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2768600" y="5260419"/>
            <a:ext cx="4327882" cy="5734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58"/>
              </a:lnSpc>
              <a:buNone/>
            </a:pPr>
            <a:r>
              <a:rPr lang="en-US" kern="0" spc="-2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Targeting FPCs allows us to reach a large number of farmers at once.</a:t>
            </a:r>
            <a:endParaRPr lang="en-US" dirty="0"/>
          </a:p>
        </p:txBody>
      </p:sp>
      <p:sp>
        <p:nvSpPr>
          <p:cNvPr id="14" name="Shape 12"/>
          <p:cNvSpPr/>
          <p:nvPr/>
        </p:nvSpPr>
        <p:spPr>
          <a:xfrm>
            <a:off x="1779388" y="6181527"/>
            <a:ext cx="403146" cy="403146"/>
          </a:xfrm>
          <a:prstGeom prst="roundRect">
            <a:avLst>
              <a:gd name="adj" fmla="val 200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1892399" y="6158627"/>
            <a:ext cx="169188" cy="3359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46"/>
              </a:lnSpc>
              <a:buNone/>
            </a:pPr>
            <a:r>
              <a:rPr lang="en-US" sz="2117" b="1" kern="0" spc="-6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117" dirty="0"/>
          </a:p>
        </p:txBody>
      </p:sp>
      <p:sp>
        <p:nvSpPr>
          <p:cNvPr id="16" name="Text 14"/>
          <p:cNvSpPr/>
          <p:nvPr/>
        </p:nvSpPr>
        <p:spPr>
          <a:xfrm>
            <a:off x="2768600" y="6214586"/>
            <a:ext cx="3476466" cy="2800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05"/>
              </a:lnSpc>
              <a:buNone/>
            </a:pPr>
            <a:r>
              <a:rPr lang="en-US" sz="2400" b="1" kern="0" spc="-5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Early Market Penetration:</a:t>
            </a:r>
            <a:endParaRPr lang="en-US" sz="2400" dirty="0"/>
          </a:p>
        </p:txBody>
      </p:sp>
      <p:sp>
        <p:nvSpPr>
          <p:cNvPr id="17" name="Text 15"/>
          <p:cNvSpPr/>
          <p:nvPr/>
        </p:nvSpPr>
        <p:spPr>
          <a:xfrm>
            <a:off x="2798484" y="6673810"/>
            <a:ext cx="3455432" cy="8601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58"/>
              </a:lnSpc>
              <a:buNone/>
            </a:pPr>
            <a:r>
              <a:rPr lang="en-US" kern="0" spc="-2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Targeting FPCs allows us to penetrate the market early and establish ourselves as a preferred platform for farmers and FPCs.</a:t>
            </a: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7541300" y="1501854"/>
            <a:ext cx="2688193" cy="3359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646"/>
              </a:lnSpc>
              <a:buNone/>
            </a:pPr>
            <a:r>
              <a:rPr lang="en-US" sz="2800" b="1" kern="0" spc="-64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Competitive Benefits</a:t>
            </a:r>
            <a:endParaRPr lang="en-US" sz="2800" dirty="0"/>
          </a:p>
        </p:txBody>
      </p:sp>
      <p:sp>
        <p:nvSpPr>
          <p:cNvPr id="19" name="Shape 17"/>
          <p:cNvSpPr/>
          <p:nvPr/>
        </p:nvSpPr>
        <p:spPr>
          <a:xfrm>
            <a:off x="7541300" y="2179439"/>
            <a:ext cx="403146" cy="403146"/>
          </a:xfrm>
          <a:prstGeom prst="roundRect">
            <a:avLst>
              <a:gd name="adj" fmla="val 200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7681079" y="2213015"/>
            <a:ext cx="123468" cy="3359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46"/>
              </a:lnSpc>
              <a:buNone/>
            </a:pPr>
            <a:r>
              <a:rPr lang="en-US" sz="2117" b="1" kern="0" spc="-6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117" dirty="0"/>
          </a:p>
        </p:txBody>
      </p:sp>
      <p:sp>
        <p:nvSpPr>
          <p:cNvPr id="21" name="Text 19"/>
          <p:cNvSpPr/>
          <p:nvPr/>
        </p:nvSpPr>
        <p:spPr>
          <a:xfrm>
            <a:off x="8123634" y="2240994"/>
            <a:ext cx="2240161" cy="2800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05"/>
              </a:lnSpc>
              <a:buNone/>
            </a:pPr>
            <a:r>
              <a:rPr lang="en-US" sz="2400" b="1" kern="0" spc="-5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First and Fast Mover:</a:t>
            </a: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8123634" y="2700218"/>
            <a:ext cx="3738166" cy="8601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58"/>
              </a:lnSpc>
              <a:buNone/>
            </a:pPr>
            <a:r>
              <a:rPr lang="en-US" kern="0" spc="-2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are the first and fastest mover in the market, giving us an advantage over competitors.</a:t>
            </a:r>
            <a:endParaRPr lang="en-US" dirty="0"/>
          </a:p>
        </p:txBody>
      </p:sp>
      <p:sp>
        <p:nvSpPr>
          <p:cNvPr id="23" name="Shape 21"/>
          <p:cNvSpPr/>
          <p:nvPr/>
        </p:nvSpPr>
        <p:spPr>
          <a:xfrm>
            <a:off x="7541300" y="3879533"/>
            <a:ext cx="403146" cy="403146"/>
          </a:xfrm>
          <a:prstGeom prst="roundRect">
            <a:avLst>
              <a:gd name="adj" fmla="val 200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4" name="Text 22"/>
          <p:cNvSpPr/>
          <p:nvPr/>
        </p:nvSpPr>
        <p:spPr>
          <a:xfrm>
            <a:off x="7662148" y="3913108"/>
            <a:ext cx="161330" cy="3359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46"/>
              </a:lnSpc>
              <a:buNone/>
            </a:pPr>
            <a:r>
              <a:rPr lang="en-US" sz="2117" b="1" kern="0" spc="-6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117" dirty="0"/>
          </a:p>
        </p:txBody>
      </p:sp>
      <p:sp>
        <p:nvSpPr>
          <p:cNvPr id="25" name="Text 23"/>
          <p:cNvSpPr/>
          <p:nvPr/>
        </p:nvSpPr>
        <p:spPr>
          <a:xfrm>
            <a:off x="8123634" y="3941088"/>
            <a:ext cx="3335774" cy="2800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05"/>
              </a:lnSpc>
              <a:buNone/>
            </a:pPr>
            <a:r>
              <a:rPr lang="en-US" sz="2400" b="1" kern="0" spc="-5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Direct Connection with Farmers:</a:t>
            </a:r>
            <a:endParaRPr lang="en-US" sz="2400" dirty="0"/>
          </a:p>
        </p:txBody>
      </p:sp>
      <p:sp>
        <p:nvSpPr>
          <p:cNvPr id="26" name="Text 24"/>
          <p:cNvSpPr/>
          <p:nvPr/>
        </p:nvSpPr>
        <p:spPr>
          <a:xfrm>
            <a:off x="8123634" y="4400312"/>
            <a:ext cx="4327882" cy="11468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58"/>
              </a:lnSpc>
              <a:buNone/>
            </a:pPr>
            <a:r>
              <a:rPr lang="en-US" kern="0" spc="-2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have a direct connection with farmers through FPCs, allowing us to better understand their needs and provide them with the best possible service.</a:t>
            </a:r>
            <a:endParaRPr lang="en-US" dirty="0"/>
          </a:p>
        </p:txBody>
      </p:sp>
      <p:sp>
        <p:nvSpPr>
          <p:cNvPr id="27" name="Shape 25"/>
          <p:cNvSpPr/>
          <p:nvPr/>
        </p:nvSpPr>
        <p:spPr>
          <a:xfrm>
            <a:off x="7541300" y="5866328"/>
            <a:ext cx="403146" cy="403146"/>
          </a:xfrm>
          <a:prstGeom prst="roundRect">
            <a:avLst>
              <a:gd name="adj" fmla="val 200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7658219" y="5899904"/>
            <a:ext cx="169188" cy="33599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46"/>
              </a:lnSpc>
              <a:buNone/>
            </a:pPr>
            <a:r>
              <a:rPr lang="en-US" sz="2117" b="1" kern="0" spc="-64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117" dirty="0"/>
          </a:p>
        </p:txBody>
      </p:sp>
      <p:sp>
        <p:nvSpPr>
          <p:cNvPr id="29" name="Text 27"/>
          <p:cNvSpPr/>
          <p:nvPr/>
        </p:nvSpPr>
        <p:spPr>
          <a:xfrm>
            <a:off x="8123634" y="5927884"/>
            <a:ext cx="2304931" cy="2800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05"/>
              </a:lnSpc>
              <a:buNone/>
            </a:pPr>
            <a:r>
              <a:rPr lang="en-US" sz="2400" b="1" kern="0" spc="-53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Elimination of Traders:</a:t>
            </a:r>
            <a:endParaRPr lang="en-US" sz="2400" dirty="0"/>
          </a:p>
        </p:txBody>
      </p:sp>
      <p:sp>
        <p:nvSpPr>
          <p:cNvPr id="30" name="Text 28"/>
          <p:cNvSpPr/>
          <p:nvPr/>
        </p:nvSpPr>
        <p:spPr>
          <a:xfrm>
            <a:off x="8123634" y="6387108"/>
            <a:ext cx="3738166" cy="8601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58"/>
              </a:lnSpc>
              <a:buNone/>
            </a:pPr>
            <a:r>
              <a:rPr lang="en-US" kern="0" spc="-28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eliminating traders, we are able to provide farmers and FPCs with maximum benefits and reduce unnecessary costs.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746344"/>
            <a:ext cx="14630400" cy="8950544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472928" y="560665"/>
            <a:ext cx="5097066" cy="6371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17"/>
              </a:lnSpc>
              <a:buNone/>
            </a:pPr>
            <a:r>
              <a:rPr lang="en-US" sz="4800" b="1" kern="0" spc="-12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Revenue Model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2472928" y="1686997"/>
            <a:ext cx="2896195" cy="3261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69"/>
              </a:lnSpc>
              <a:buNone/>
            </a:pPr>
            <a:r>
              <a:rPr lang="en-US" sz="2400" b="1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Commission Model</a:t>
            </a:r>
            <a:endParaRPr lang="en-US" sz="2400" dirty="0"/>
          </a:p>
        </p:txBody>
      </p:sp>
      <p:sp>
        <p:nvSpPr>
          <p:cNvPr id="6" name="Shape 4"/>
          <p:cNvSpPr/>
          <p:nvPr/>
        </p:nvSpPr>
        <p:spPr>
          <a:xfrm>
            <a:off x="2472928" y="2401729"/>
            <a:ext cx="458629" cy="458629"/>
          </a:xfrm>
          <a:prstGeom prst="roundRect">
            <a:avLst>
              <a:gd name="adj" fmla="val 200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2631996" y="2439829"/>
            <a:ext cx="140494" cy="3823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10"/>
              </a:lnSpc>
              <a:buNone/>
            </a:pPr>
            <a:r>
              <a:rPr lang="en-US" sz="2408" b="1" kern="0" spc="-7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408" dirty="0"/>
          </a:p>
        </p:txBody>
      </p:sp>
      <p:sp>
        <p:nvSpPr>
          <p:cNvPr id="8" name="Text 6"/>
          <p:cNvSpPr/>
          <p:nvPr/>
        </p:nvSpPr>
        <p:spPr>
          <a:xfrm>
            <a:off x="3135392" y="2471738"/>
            <a:ext cx="2233732" cy="6372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08"/>
              </a:lnSpc>
              <a:buNone/>
            </a:pPr>
            <a:r>
              <a:rPr lang="en-US" sz="2400" b="1" kern="0" spc="-6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Middleman Commission: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3135392" y="3312795"/>
            <a:ext cx="2233732" cy="326112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69"/>
              </a:lnSpc>
              <a:buNone/>
            </a:pPr>
            <a:r>
              <a:rPr lang="en-US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can collect a commission when we work as a middleman between FPCs and other agricultural companies for selling their production. This will be a major source of revenue for our platform.</a:t>
            </a:r>
            <a:endParaRPr lang="en-US" dirty="0"/>
          </a:p>
        </p:txBody>
      </p:sp>
      <p:sp>
        <p:nvSpPr>
          <p:cNvPr id="10" name="Text 8"/>
          <p:cNvSpPr/>
          <p:nvPr/>
        </p:nvSpPr>
        <p:spPr>
          <a:xfrm>
            <a:off x="5874187" y="1686997"/>
            <a:ext cx="2896195" cy="3261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69"/>
              </a:lnSpc>
              <a:buNone/>
            </a:pPr>
            <a:r>
              <a:rPr lang="en-US" sz="2400" b="1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Subscription Model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5874187" y="2196584"/>
            <a:ext cx="2896195" cy="171438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69"/>
              </a:lnSpc>
              <a:buNone/>
            </a:pPr>
            <a:r>
              <a:rPr lang="en-US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Charges from FPCs for our service. We also have a premium subscription model which will avail premium </a:t>
            </a:r>
            <a:r>
              <a:rPr lang="en-US" kern="0" spc="-32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services for FPCs.</a:t>
            </a:r>
            <a:endParaRPr lang="en-US" dirty="0"/>
          </a:p>
        </p:txBody>
      </p:sp>
      <p:sp>
        <p:nvSpPr>
          <p:cNvPr id="12" name="Text 10"/>
          <p:cNvSpPr/>
          <p:nvPr/>
        </p:nvSpPr>
        <p:spPr>
          <a:xfrm>
            <a:off x="5874187" y="4114800"/>
            <a:ext cx="2548533" cy="23479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08"/>
              </a:lnSpc>
              <a:buNone/>
            </a:pPr>
            <a:r>
              <a:rPr lang="en-US" sz="2400" b="1" kern="0" spc="-6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Extra Services: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5874187" y="4553426"/>
            <a:ext cx="2896195" cy="293501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69"/>
              </a:lnSpc>
              <a:buNone/>
            </a:pPr>
            <a:r>
              <a:rPr lang="en-US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can offer FPCs additional services for better interaction with farmers, such as dedicated account managers, marketing support, and customized reports. FPCs will pay a fee for these services, which will contribute to our revenue.</a:t>
            </a:r>
            <a:endParaRPr lang="en-US" dirty="0"/>
          </a:p>
        </p:txBody>
      </p:sp>
      <p:sp>
        <p:nvSpPr>
          <p:cNvPr id="14" name="Text 12"/>
          <p:cNvSpPr/>
          <p:nvPr/>
        </p:nvSpPr>
        <p:spPr>
          <a:xfrm>
            <a:off x="9275445" y="1686997"/>
            <a:ext cx="2896195" cy="3261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69"/>
              </a:lnSpc>
              <a:buNone/>
            </a:pPr>
            <a:r>
              <a:rPr lang="en-US" sz="2400" b="1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Advertisement Model</a:t>
            </a:r>
            <a:endParaRPr lang="en-US" sz="2400" dirty="0"/>
          </a:p>
        </p:txBody>
      </p:sp>
      <p:sp>
        <p:nvSpPr>
          <p:cNvPr id="15" name="Shape 13"/>
          <p:cNvSpPr/>
          <p:nvPr/>
        </p:nvSpPr>
        <p:spPr>
          <a:xfrm>
            <a:off x="9275445" y="2401729"/>
            <a:ext cx="458629" cy="458629"/>
          </a:xfrm>
          <a:prstGeom prst="roundRect">
            <a:avLst>
              <a:gd name="adj" fmla="val 200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9434512" y="2439829"/>
            <a:ext cx="140494" cy="3823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010"/>
              </a:lnSpc>
              <a:buNone/>
            </a:pPr>
            <a:r>
              <a:rPr lang="en-US" sz="2408" b="1" kern="0" spc="-7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408" dirty="0"/>
          </a:p>
        </p:txBody>
      </p:sp>
      <p:sp>
        <p:nvSpPr>
          <p:cNvPr id="17" name="Text 15"/>
          <p:cNvSpPr/>
          <p:nvPr/>
        </p:nvSpPr>
        <p:spPr>
          <a:xfrm>
            <a:off x="9937909" y="2471738"/>
            <a:ext cx="2233732" cy="3186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08"/>
              </a:lnSpc>
              <a:buNone/>
            </a:pPr>
            <a:r>
              <a:rPr lang="en-US" sz="2400" b="1" kern="0" spc="-6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Advertising:</a:t>
            </a:r>
            <a:endParaRPr lang="en-US" sz="2400" dirty="0"/>
          </a:p>
        </p:txBody>
      </p:sp>
      <p:sp>
        <p:nvSpPr>
          <p:cNvPr id="18" name="Text 16"/>
          <p:cNvSpPr/>
          <p:nvPr/>
        </p:nvSpPr>
        <p:spPr>
          <a:xfrm>
            <a:off x="9937909" y="2994184"/>
            <a:ext cx="2233732" cy="26088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69"/>
              </a:lnSpc>
              <a:buNone/>
            </a:pPr>
            <a:r>
              <a:rPr lang="en-US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can advertise both farmers and FPCs on our platform to generate revenue. This can include targeted ads, sponsored content, and featured listings.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1470833" y="621268"/>
            <a:ext cx="9253895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Challenges Faced by Indian Farmers</a:t>
            </a:r>
            <a:endParaRPr lang="en-US" sz="4800" dirty="0"/>
          </a:p>
        </p:txBody>
      </p:sp>
      <p:sp>
        <p:nvSpPr>
          <p:cNvPr id="5" name="Shape 3"/>
          <p:cNvSpPr/>
          <p:nvPr/>
        </p:nvSpPr>
        <p:spPr>
          <a:xfrm>
            <a:off x="1897380" y="1849754"/>
            <a:ext cx="3370064" cy="4105751"/>
          </a:xfrm>
          <a:prstGeom prst="roundRect">
            <a:avLst>
              <a:gd name="adj" fmla="val 368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 dirty="0"/>
          </a:p>
        </p:txBody>
      </p:sp>
      <p:sp>
        <p:nvSpPr>
          <p:cNvPr id="6" name="Text 4"/>
          <p:cNvSpPr/>
          <p:nvPr/>
        </p:nvSpPr>
        <p:spPr>
          <a:xfrm>
            <a:off x="1904999" y="2307127"/>
            <a:ext cx="3140274" cy="17287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3200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Average Farm Size</a:t>
            </a:r>
            <a:endParaRPr lang="en-US" sz="3200" dirty="0"/>
          </a:p>
        </p:txBody>
      </p:sp>
      <p:sp>
        <p:nvSpPr>
          <p:cNvPr id="7" name="Text 5"/>
          <p:cNvSpPr/>
          <p:nvPr/>
        </p:nvSpPr>
        <p:spPr>
          <a:xfrm>
            <a:off x="2245875" y="3252549"/>
            <a:ext cx="2910483" cy="25290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Many Indian farmers own small and fragmented land which limits their productivity.</a:t>
            </a:r>
            <a:endParaRPr lang="en-US" sz="2400" dirty="0"/>
          </a:p>
        </p:txBody>
      </p:sp>
      <p:sp>
        <p:nvSpPr>
          <p:cNvPr id="8" name="Shape 6"/>
          <p:cNvSpPr/>
          <p:nvPr/>
        </p:nvSpPr>
        <p:spPr>
          <a:xfrm>
            <a:off x="5630228" y="1936909"/>
            <a:ext cx="3549292" cy="4105751"/>
          </a:xfrm>
          <a:prstGeom prst="roundRect">
            <a:avLst>
              <a:gd name="adj" fmla="val 368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5860018" y="2307127"/>
            <a:ext cx="2777490" cy="15955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3200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Poor Infrastructure</a:t>
            </a:r>
            <a:endParaRPr lang="en-US" sz="3200" dirty="0"/>
          </a:p>
        </p:txBody>
      </p:sp>
      <p:sp>
        <p:nvSpPr>
          <p:cNvPr id="10" name="Text 8"/>
          <p:cNvSpPr/>
          <p:nvPr/>
        </p:nvSpPr>
        <p:spPr>
          <a:xfrm>
            <a:off x="5860018" y="3252549"/>
            <a:ext cx="2910483" cy="288447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lack of proper irrigation, storage facilities, and transportation causes a huge loss to the farmers' profits.</a:t>
            </a:r>
            <a:endParaRPr lang="en-US" sz="2400" dirty="0"/>
          </a:p>
        </p:txBody>
      </p:sp>
      <p:sp>
        <p:nvSpPr>
          <p:cNvPr id="11" name="Shape 9"/>
          <p:cNvSpPr/>
          <p:nvPr/>
        </p:nvSpPr>
        <p:spPr>
          <a:xfrm>
            <a:off x="9542304" y="1936908"/>
            <a:ext cx="3370064" cy="4105751"/>
          </a:xfrm>
          <a:prstGeom prst="roundRect">
            <a:avLst>
              <a:gd name="adj" fmla="val 3680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10"/>
          <p:cNvSpPr/>
          <p:nvPr/>
        </p:nvSpPr>
        <p:spPr>
          <a:xfrm>
            <a:off x="9542303" y="2307126"/>
            <a:ext cx="2912055" cy="14546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800" b="1" kern="0" spc="-6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 use of Farm Technologies</a:t>
            </a:r>
            <a:endParaRPr lang="en-US" sz="2800" dirty="0"/>
          </a:p>
        </p:txBody>
      </p:sp>
      <p:sp>
        <p:nvSpPr>
          <p:cNvPr id="13" name="Text 11"/>
          <p:cNvSpPr/>
          <p:nvPr/>
        </p:nvSpPr>
        <p:spPr>
          <a:xfrm>
            <a:off x="9590409" y="3252549"/>
            <a:ext cx="2912055" cy="287625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Most farmers still rely on traditional methods of farming which leads to low efficiency and output.</a:t>
            </a:r>
            <a:endParaRPr lang="en-US" sz="2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916662"/>
            <a:ext cx="14630400" cy="9146261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529840" y="553998"/>
            <a:ext cx="9570720" cy="1259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958"/>
              </a:lnSpc>
              <a:buNone/>
            </a:pPr>
            <a:r>
              <a:rPr lang="en-US" sz="4800" b="1" kern="0" spc="-119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Unpacking Farmers' Production and Selling Issues</a:t>
            </a:r>
            <a:endParaRPr lang="en-US" sz="4800" dirty="0"/>
          </a:p>
        </p:txBody>
      </p:sp>
      <p:sp>
        <p:nvSpPr>
          <p:cNvPr id="5" name="Shape 3"/>
          <p:cNvSpPr/>
          <p:nvPr/>
        </p:nvSpPr>
        <p:spPr>
          <a:xfrm>
            <a:off x="7295078" y="2216110"/>
            <a:ext cx="40243" cy="5460206"/>
          </a:xfrm>
          <a:prstGeom prst="roundRect">
            <a:avLst>
              <a:gd name="adj" fmla="val 225308"/>
            </a:avLst>
          </a:prstGeom>
          <a:solidFill>
            <a:srgbClr val="C0C1D7"/>
          </a:solidFill>
          <a:ln/>
        </p:spPr>
      </p:sp>
      <p:sp>
        <p:nvSpPr>
          <p:cNvPr id="6" name="Shape 4"/>
          <p:cNvSpPr/>
          <p:nvPr/>
        </p:nvSpPr>
        <p:spPr>
          <a:xfrm>
            <a:off x="6383357" y="2579965"/>
            <a:ext cx="705207" cy="40243"/>
          </a:xfrm>
          <a:prstGeom prst="roundRect">
            <a:avLst>
              <a:gd name="adj" fmla="val 225308"/>
            </a:avLst>
          </a:prstGeom>
          <a:solidFill>
            <a:srgbClr val="C0C1D7"/>
          </a:solidFill>
          <a:ln/>
        </p:spPr>
      </p:sp>
      <p:sp>
        <p:nvSpPr>
          <p:cNvPr id="7" name="Shape 5"/>
          <p:cNvSpPr/>
          <p:nvPr/>
        </p:nvSpPr>
        <p:spPr>
          <a:xfrm>
            <a:off x="7088565" y="2373511"/>
            <a:ext cx="453271" cy="453271"/>
          </a:xfrm>
          <a:prstGeom prst="roundRect">
            <a:avLst>
              <a:gd name="adj" fmla="val 2000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245727" y="2411254"/>
            <a:ext cx="138827" cy="3776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75"/>
              </a:lnSpc>
              <a:buNone/>
            </a:pPr>
            <a:r>
              <a:rPr lang="en-US" sz="2380" b="1" kern="0" spc="-7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380" dirty="0"/>
          </a:p>
        </p:txBody>
      </p:sp>
      <p:sp>
        <p:nvSpPr>
          <p:cNvPr id="9" name="Text 7"/>
          <p:cNvSpPr/>
          <p:nvPr/>
        </p:nvSpPr>
        <p:spPr>
          <a:xfrm>
            <a:off x="3183731" y="2417564"/>
            <a:ext cx="3023354" cy="3146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479"/>
              </a:lnSpc>
              <a:buNone/>
            </a:pPr>
            <a:r>
              <a:rPr lang="en-US" sz="2800" b="1" kern="0" spc="-5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 Post-Harvest Losses</a:t>
            </a:r>
            <a:endParaRPr lang="en-US" sz="2800" dirty="0"/>
          </a:p>
        </p:txBody>
      </p:sp>
      <p:sp>
        <p:nvSpPr>
          <p:cNvPr id="10" name="Text 8"/>
          <p:cNvSpPr/>
          <p:nvPr/>
        </p:nvSpPr>
        <p:spPr>
          <a:xfrm>
            <a:off x="2529840" y="2853095"/>
            <a:ext cx="3677245" cy="12892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538"/>
              </a:lnSpc>
              <a:buNone/>
            </a:pPr>
            <a:r>
              <a:rPr lang="en-US" sz="220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Many farmers in India face huge post-harvest losses due to improper handling, packing, storage, and transportation.</a:t>
            </a:r>
            <a:endParaRPr lang="en-US" sz="2200" dirty="0"/>
          </a:p>
        </p:txBody>
      </p:sp>
      <p:sp>
        <p:nvSpPr>
          <p:cNvPr id="11" name="Shape 9"/>
          <p:cNvSpPr/>
          <p:nvPr/>
        </p:nvSpPr>
        <p:spPr>
          <a:xfrm>
            <a:off x="7541835" y="3587353"/>
            <a:ext cx="705207" cy="40243"/>
          </a:xfrm>
          <a:prstGeom prst="roundRect">
            <a:avLst>
              <a:gd name="adj" fmla="val 225308"/>
            </a:avLst>
          </a:prstGeom>
          <a:solidFill>
            <a:srgbClr val="C0C1D7"/>
          </a:solidFill>
          <a:ln/>
        </p:spPr>
      </p:sp>
      <p:sp>
        <p:nvSpPr>
          <p:cNvPr id="12" name="Shape 10"/>
          <p:cNvSpPr/>
          <p:nvPr/>
        </p:nvSpPr>
        <p:spPr>
          <a:xfrm>
            <a:off x="7088565" y="3380899"/>
            <a:ext cx="453271" cy="453271"/>
          </a:xfrm>
          <a:prstGeom prst="roundRect">
            <a:avLst>
              <a:gd name="adj" fmla="val 2000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224534" y="3418642"/>
            <a:ext cx="181332" cy="3776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75"/>
              </a:lnSpc>
              <a:buNone/>
            </a:pPr>
            <a:r>
              <a:rPr lang="en-US" sz="2380" b="1" kern="0" spc="-7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380" dirty="0"/>
          </a:p>
        </p:txBody>
      </p:sp>
      <p:sp>
        <p:nvSpPr>
          <p:cNvPr id="14" name="Text 12"/>
          <p:cNvSpPr/>
          <p:nvPr/>
        </p:nvSpPr>
        <p:spPr>
          <a:xfrm>
            <a:off x="8423315" y="3424952"/>
            <a:ext cx="3677245" cy="6293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479"/>
              </a:lnSpc>
              <a:buNone/>
            </a:pPr>
            <a:r>
              <a:rPr lang="en-US" sz="2800" b="1" kern="0" spc="-5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 Market Access and Information</a:t>
            </a:r>
            <a:endParaRPr lang="en-US" sz="2800" dirty="0"/>
          </a:p>
        </p:txBody>
      </p:sp>
      <p:sp>
        <p:nvSpPr>
          <p:cNvPr id="15" name="Text 13"/>
          <p:cNvSpPr/>
          <p:nvPr/>
        </p:nvSpPr>
        <p:spPr>
          <a:xfrm>
            <a:off x="8423315" y="4175165"/>
            <a:ext cx="3677245" cy="9669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38"/>
              </a:lnSpc>
              <a:buNone/>
            </a:pPr>
            <a:r>
              <a:rPr lang="en-US" sz="220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Access to markets, pricing, and demand information has long been a challenge for Indian farmers.</a:t>
            </a:r>
            <a:endParaRPr lang="en-US" sz="2200" dirty="0"/>
          </a:p>
        </p:txBody>
      </p:sp>
      <p:sp>
        <p:nvSpPr>
          <p:cNvPr id="16" name="Shape 14"/>
          <p:cNvSpPr/>
          <p:nvPr/>
        </p:nvSpPr>
        <p:spPr>
          <a:xfrm>
            <a:off x="6383357" y="4909066"/>
            <a:ext cx="705207" cy="40243"/>
          </a:xfrm>
          <a:prstGeom prst="roundRect">
            <a:avLst>
              <a:gd name="adj" fmla="val 225308"/>
            </a:avLst>
          </a:prstGeom>
          <a:solidFill>
            <a:srgbClr val="C0C1D7"/>
          </a:solidFill>
          <a:ln/>
        </p:spPr>
      </p:sp>
      <p:sp>
        <p:nvSpPr>
          <p:cNvPr id="17" name="Shape 15"/>
          <p:cNvSpPr/>
          <p:nvPr/>
        </p:nvSpPr>
        <p:spPr>
          <a:xfrm>
            <a:off x="7088565" y="4842312"/>
            <a:ext cx="453271" cy="453271"/>
          </a:xfrm>
          <a:prstGeom prst="roundRect">
            <a:avLst>
              <a:gd name="adj" fmla="val 2000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220010" y="4740354"/>
            <a:ext cx="190262" cy="3776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75"/>
              </a:lnSpc>
              <a:buNone/>
            </a:pPr>
            <a:r>
              <a:rPr lang="en-US" sz="2380" b="1" kern="0" spc="-7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380" dirty="0"/>
          </a:p>
        </p:txBody>
      </p:sp>
      <p:sp>
        <p:nvSpPr>
          <p:cNvPr id="19" name="Text 17"/>
          <p:cNvSpPr/>
          <p:nvPr/>
        </p:nvSpPr>
        <p:spPr>
          <a:xfrm>
            <a:off x="3012877" y="4746665"/>
            <a:ext cx="3194209" cy="3146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479"/>
              </a:lnSpc>
              <a:buNone/>
            </a:pPr>
            <a:r>
              <a:rPr lang="en-US" sz="3200" b="1" kern="0" spc="-5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Dependence on Middlemen</a:t>
            </a:r>
            <a:endParaRPr lang="en-US" sz="3200" dirty="0"/>
          </a:p>
        </p:txBody>
      </p:sp>
      <p:sp>
        <p:nvSpPr>
          <p:cNvPr id="20" name="Text 18"/>
          <p:cNvSpPr/>
          <p:nvPr/>
        </p:nvSpPr>
        <p:spPr>
          <a:xfrm>
            <a:off x="2529840" y="5182195"/>
            <a:ext cx="3677245" cy="12892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538"/>
              </a:lnSpc>
              <a:buNone/>
            </a:pPr>
            <a:r>
              <a:rPr lang="en-US" sz="220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Most small farmers in India are dependent on intermediaries who often pay them unfairly and exploit them financially.</a:t>
            </a:r>
            <a:endParaRPr lang="en-US" sz="2200" dirty="0"/>
          </a:p>
        </p:txBody>
      </p:sp>
      <p:sp>
        <p:nvSpPr>
          <p:cNvPr id="21" name="Shape 19"/>
          <p:cNvSpPr/>
          <p:nvPr/>
        </p:nvSpPr>
        <p:spPr>
          <a:xfrm>
            <a:off x="7541835" y="6073616"/>
            <a:ext cx="705207" cy="40243"/>
          </a:xfrm>
          <a:prstGeom prst="roundRect">
            <a:avLst>
              <a:gd name="adj" fmla="val 225308"/>
            </a:avLst>
          </a:prstGeom>
          <a:solidFill>
            <a:srgbClr val="C0C1D7"/>
          </a:solidFill>
          <a:ln/>
        </p:spPr>
      </p:sp>
      <p:sp>
        <p:nvSpPr>
          <p:cNvPr id="22" name="Shape 20"/>
          <p:cNvSpPr/>
          <p:nvPr/>
        </p:nvSpPr>
        <p:spPr>
          <a:xfrm>
            <a:off x="7088565" y="5867162"/>
            <a:ext cx="453271" cy="453271"/>
          </a:xfrm>
          <a:prstGeom prst="roundRect">
            <a:avLst>
              <a:gd name="adj" fmla="val 20004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7217271" y="5904905"/>
            <a:ext cx="195858" cy="37766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75"/>
              </a:lnSpc>
              <a:buNone/>
            </a:pPr>
            <a:r>
              <a:rPr lang="en-US" sz="2380" b="1" kern="0" spc="-7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4</a:t>
            </a:r>
            <a:endParaRPr lang="en-US" sz="2380" dirty="0"/>
          </a:p>
        </p:txBody>
      </p:sp>
      <p:sp>
        <p:nvSpPr>
          <p:cNvPr id="24" name="Text 22"/>
          <p:cNvSpPr/>
          <p:nvPr/>
        </p:nvSpPr>
        <p:spPr>
          <a:xfrm>
            <a:off x="8423315" y="5911215"/>
            <a:ext cx="2809399" cy="3146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79"/>
              </a:lnSpc>
              <a:buNone/>
            </a:pPr>
            <a:r>
              <a:rPr lang="en-US" sz="2800" b="1" kern="0" spc="-59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Group Bargaining Power</a:t>
            </a:r>
            <a:endParaRPr lang="en-US" sz="2800" dirty="0"/>
          </a:p>
        </p:txBody>
      </p:sp>
      <p:sp>
        <p:nvSpPr>
          <p:cNvPr id="25" name="Text 23"/>
          <p:cNvSpPr/>
          <p:nvPr/>
        </p:nvSpPr>
        <p:spPr>
          <a:xfrm>
            <a:off x="8423315" y="6346746"/>
            <a:ext cx="3677245" cy="96690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38"/>
              </a:lnSpc>
              <a:buNone/>
            </a:pPr>
            <a:r>
              <a:rPr lang="en-US" sz="220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Farmers working together in groups can negotiate better prices than individual farmers can alone.</a:t>
            </a:r>
            <a:endParaRPr lang="en-US" sz="2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715924"/>
            <a:ext cx="14630400" cy="8945523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505551" y="345995"/>
            <a:ext cx="9619178" cy="136993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983"/>
              </a:lnSpc>
              <a:buNone/>
            </a:pPr>
            <a:r>
              <a:rPr lang="en-US" sz="4800" b="1" kern="0" spc="-120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New Initiatives by the Government of India</a:t>
            </a:r>
            <a:endParaRPr lang="en-US" sz="4800" dirty="0"/>
          </a:p>
        </p:txBody>
      </p:sp>
      <p:sp>
        <p:nvSpPr>
          <p:cNvPr id="5" name="Shape 3"/>
          <p:cNvSpPr/>
          <p:nvPr/>
        </p:nvSpPr>
        <p:spPr>
          <a:xfrm>
            <a:off x="7294840" y="2228255"/>
            <a:ext cx="40481" cy="5443657"/>
          </a:xfrm>
          <a:prstGeom prst="roundRect">
            <a:avLst>
              <a:gd name="adj" fmla="val 225118"/>
            </a:avLst>
          </a:prstGeom>
          <a:solidFill>
            <a:srgbClr val="C0C1D7"/>
          </a:solidFill>
          <a:ln/>
        </p:spPr>
      </p:sp>
      <p:sp>
        <p:nvSpPr>
          <p:cNvPr id="6" name="Shape 4"/>
          <p:cNvSpPr/>
          <p:nvPr/>
        </p:nvSpPr>
        <p:spPr>
          <a:xfrm>
            <a:off x="6378535" y="2593896"/>
            <a:ext cx="708779" cy="40481"/>
          </a:xfrm>
          <a:prstGeom prst="roundRect">
            <a:avLst>
              <a:gd name="adj" fmla="val 225118"/>
            </a:avLst>
          </a:prstGeom>
          <a:solidFill>
            <a:srgbClr val="C0C1D7"/>
          </a:solidFill>
          <a:ln/>
        </p:spPr>
      </p:sp>
      <p:sp>
        <p:nvSpPr>
          <p:cNvPr id="7" name="Shape 5"/>
          <p:cNvSpPr/>
          <p:nvPr/>
        </p:nvSpPr>
        <p:spPr>
          <a:xfrm>
            <a:off x="7087314" y="2386489"/>
            <a:ext cx="455533" cy="455533"/>
          </a:xfrm>
          <a:prstGeom prst="roundRect">
            <a:avLst>
              <a:gd name="adj" fmla="val 200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245310" y="2424470"/>
            <a:ext cx="139541" cy="3795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90"/>
              </a:lnSpc>
              <a:buNone/>
            </a:pPr>
            <a:r>
              <a:rPr lang="en-US" sz="2392" b="1" kern="0" spc="-7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2392" dirty="0"/>
          </a:p>
        </p:txBody>
      </p:sp>
      <p:sp>
        <p:nvSpPr>
          <p:cNvPr id="9" name="Text 7"/>
          <p:cNvSpPr/>
          <p:nvPr/>
        </p:nvSpPr>
        <p:spPr>
          <a:xfrm>
            <a:off x="2505551" y="2139791"/>
            <a:ext cx="3695819" cy="9235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492"/>
              </a:lnSpc>
              <a:buNone/>
            </a:pPr>
            <a:r>
              <a:rPr lang="en-US" sz="2800" b="1" kern="0" spc="-6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Introduction of Farmers Producers Companies</a:t>
            </a:r>
            <a:endParaRPr lang="en-US" sz="2800" dirty="0"/>
          </a:p>
        </p:txBody>
      </p:sp>
      <p:sp>
        <p:nvSpPr>
          <p:cNvPr id="10" name="Text 8"/>
          <p:cNvSpPr/>
          <p:nvPr/>
        </p:nvSpPr>
        <p:spPr>
          <a:xfrm>
            <a:off x="2505551" y="2910483"/>
            <a:ext cx="3695819" cy="189416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551"/>
              </a:lnSpc>
              <a:buNone/>
            </a:pPr>
            <a:r>
              <a:rPr lang="en-US" sz="220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Farmer Producers Companies (FPCs) are farmer-owned and farmer-managed companies which help farmers to manage and market their produce efficiently.</a:t>
            </a:r>
            <a:endParaRPr lang="en-US" sz="2200" dirty="0"/>
          </a:p>
        </p:txBody>
      </p:sp>
      <p:sp>
        <p:nvSpPr>
          <p:cNvPr id="11" name="Shape 9"/>
          <p:cNvSpPr/>
          <p:nvPr/>
        </p:nvSpPr>
        <p:spPr>
          <a:xfrm>
            <a:off x="7542848" y="3606284"/>
            <a:ext cx="708779" cy="40481"/>
          </a:xfrm>
          <a:prstGeom prst="roundRect">
            <a:avLst>
              <a:gd name="adj" fmla="val 225118"/>
            </a:avLst>
          </a:prstGeom>
          <a:solidFill>
            <a:srgbClr val="C0C1D7"/>
          </a:solidFill>
          <a:ln/>
        </p:spPr>
      </p:sp>
      <p:sp>
        <p:nvSpPr>
          <p:cNvPr id="12" name="Shape 10"/>
          <p:cNvSpPr/>
          <p:nvPr/>
        </p:nvSpPr>
        <p:spPr>
          <a:xfrm>
            <a:off x="7087314" y="3398877"/>
            <a:ext cx="455533" cy="455533"/>
          </a:xfrm>
          <a:prstGeom prst="roundRect">
            <a:avLst>
              <a:gd name="adj" fmla="val 200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7223879" y="3436858"/>
            <a:ext cx="182285" cy="3795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90"/>
              </a:lnSpc>
              <a:buNone/>
            </a:pPr>
            <a:r>
              <a:rPr lang="en-US" sz="2392" b="1" kern="0" spc="-7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2392" dirty="0"/>
          </a:p>
        </p:txBody>
      </p:sp>
      <p:sp>
        <p:nvSpPr>
          <p:cNvPr id="14" name="Text 12"/>
          <p:cNvSpPr/>
          <p:nvPr/>
        </p:nvSpPr>
        <p:spPr>
          <a:xfrm>
            <a:off x="8428792" y="3443049"/>
            <a:ext cx="2531269" cy="3163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92"/>
              </a:lnSpc>
              <a:buNone/>
            </a:pPr>
            <a:r>
              <a:rPr lang="en-US" sz="2800" b="1" kern="0" spc="-6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Benefits of FPCs</a:t>
            </a:r>
            <a:endParaRPr lang="en-US" sz="2800" dirty="0"/>
          </a:p>
        </p:txBody>
      </p:sp>
      <p:sp>
        <p:nvSpPr>
          <p:cNvPr id="15" name="Text 13"/>
          <p:cNvSpPr/>
          <p:nvPr/>
        </p:nvSpPr>
        <p:spPr>
          <a:xfrm>
            <a:off x="8428792" y="3880842"/>
            <a:ext cx="3695938" cy="129587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551"/>
              </a:lnSpc>
              <a:buNone/>
            </a:pPr>
            <a:r>
              <a:rPr lang="en-US" sz="220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FPCs help farmers with better pricing, technical knowledge, storage, and transportation facilities thus increasing their income and livelihood.</a:t>
            </a:r>
            <a:endParaRPr lang="en-US" sz="2200" dirty="0"/>
          </a:p>
        </p:txBody>
      </p:sp>
      <p:sp>
        <p:nvSpPr>
          <p:cNvPr id="16" name="Shape 14"/>
          <p:cNvSpPr/>
          <p:nvPr/>
        </p:nvSpPr>
        <p:spPr>
          <a:xfrm>
            <a:off x="6378535" y="5575102"/>
            <a:ext cx="708779" cy="40481"/>
          </a:xfrm>
          <a:prstGeom prst="roundRect">
            <a:avLst>
              <a:gd name="adj" fmla="val 225118"/>
            </a:avLst>
          </a:prstGeom>
          <a:solidFill>
            <a:srgbClr val="C0C1D7"/>
          </a:solidFill>
          <a:ln/>
        </p:spPr>
      </p:sp>
      <p:sp>
        <p:nvSpPr>
          <p:cNvPr id="17" name="Shape 15"/>
          <p:cNvSpPr/>
          <p:nvPr/>
        </p:nvSpPr>
        <p:spPr>
          <a:xfrm>
            <a:off x="7087314" y="5367695"/>
            <a:ext cx="455533" cy="455533"/>
          </a:xfrm>
          <a:prstGeom prst="roundRect">
            <a:avLst>
              <a:gd name="adj" fmla="val 20005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7219474" y="5405676"/>
            <a:ext cx="191214" cy="3795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990"/>
              </a:lnSpc>
              <a:buNone/>
            </a:pPr>
            <a:r>
              <a:rPr lang="en-US" sz="2392" b="1" kern="0" spc="-7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2392" dirty="0"/>
          </a:p>
        </p:txBody>
      </p:sp>
      <p:sp>
        <p:nvSpPr>
          <p:cNvPr id="19" name="Text 17"/>
          <p:cNvSpPr/>
          <p:nvPr/>
        </p:nvSpPr>
        <p:spPr>
          <a:xfrm>
            <a:off x="3670102" y="5411867"/>
            <a:ext cx="2531269" cy="3163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r">
              <a:lnSpc>
                <a:spcPts val="2492"/>
              </a:lnSpc>
              <a:buNone/>
            </a:pPr>
            <a:r>
              <a:rPr lang="en-US" sz="2800" b="1" kern="0" spc="-6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Growth of FPCs</a:t>
            </a:r>
            <a:endParaRPr lang="en-US" sz="2800" dirty="0"/>
          </a:p>
        </p:txBody>
      </p:sp>
      <p:sp>
        <p:nvSpPr>
          <p:cNvPr id="20" name="Text 18"/>
          <p:cNvSpPr/>
          <p:nvPr/>
        </p:nvSpPr>
        <p:spPr>
          <a:xfrm>
            <a:off x="2505551" y="5849660"/>
            <a:ext cx="3695819" cy="16198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r">
              <a:lnSpc>
                <a:spcPts val="2551"/>
              </a:lnSpc>
              <a:buNone/>
            </a:pPr>
            <a:r>
              <a:rPr lang="en-US" sz="220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 the past few years, more and more farmers have been joining FPCs. The number of FPCs in India is growing rapidly and connecting more farmers every day.</a:t>
            </a:r>
            <a:endParaRPr lang="en-US" sz="22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821254"/>
            <a:ext cx="14630400" cy="9050854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2431375" y="565428"/>
            <a:ext cx="9371409" cy="6425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060"/>
              </a:lnSpc>
              <a:buNone/>
            </a:pPr>
            <a:r>
              <a:rPr lang="en-US" sz="4800" b="1" kern="0" spc="-12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 About Farmer Producers Companies</a:t>
            </a:r>
            <a:endParaRPr lang="en-US" sz="48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345" y="1542097"/>
            <a:ext cx="3050262" cy="305026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671286" y="4926449"/>
            <a:ext cx="2570321" cy="3212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30"/>
              </a:lnSpc>
              <a:buNone/>
            </a:pPr>
            <a:r>
              <a:rPr lang="en-US" sz="3200" b="1" kern="0" spc="-6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Benefits of FPCs</a:t>
            </a:r>
            <a:endParaRPr lang="en-US" sz="3200" dirty="0"/>
          </a:p>
        </p:txBody>
      </p:sp>
      <p:sp>
        <p:nvSpPr>
          <p:cNvPr id="7" name="Text 4"/>
          <p:cNvSpPr/>
          <p:nvPr/>
        </p:nvSpPr>
        <p:spPr>
          <a:xfrm>
            <a:off x="2431375" y="5371028"/>
            <a:ext cx="3050262" cy="19738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591"/>
              </a:lnSpc>
              <a:buNone/>
            </a:pPr>
            <a:r>
              <a:rPr lang="en-US" sz="220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FPCs help farmers to obtain better prices, reduce risks, gain access to information and technology, and secure inputs, credit, and services at better terms.</a:t>
            </a:r>
            <a:endParaRPr lang="en-US" sz="220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5849" y="1542097"/>
            <a:ext cx="3050262" cy="3050262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790009" y="4926449"/>
            <a:ext cx="3050262" cy="64246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530"/>
              </a:lnSpc>
              <a:buNone/>
            </a:pPr>
            <a:r>
              <a:rPr lang="en-US" sz="3200" b="1" kern="0" spc="-6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Year-on-Year Growth of FPCs</a:t>
            </a:r>
            <a:endParaRPr lang="en-US" sz="3200" dirty="0"/>
          </a:p>
        </p:txBody>
      </p:sp>
      <p:sp>
        <p:nvSpPr>
          <p:cNvPr id="10" name="Text 6"/>
          <p:cNvSpPr/>
          <p:nvPr/>
        </p:nvSpPr>
        <p:spPr>
          <a:xfrm>
            <a:off x="5790009" y="5692259"/>
            <a:ext cx="3050262" cy="19738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591"/>
              </a:lnSpc>
              <a:buNone/>
            </a:pPr>
            <a:r>
              <a:rPr lang="en-US" sz="220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 of 2021, there are over 9000 FPCs in India with a combined turnover of over INR 41 billion, and this number is only increasing with each passing year.</a:t>
            </a:r>
            <a:endParaRPr lang="en-US" sz="22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31243" y="1542097"/>
            <a:ext cx="3050262" cy="3050262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44846" y="4926450"/>
            <a:ext cx="4001254" cy="1416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530"/>
              </a:lnSpc>
              <a:buNone/>
            </a:pPr>
            <a:r>
              <a:rPr lang="en-US" sz="3200" b="1" kern="0" spc="-6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Success stories of FPCs</a:t>
            </a:r>
            <a:endParaRPr lang="en-US" sz="3200" dirty="0"/>
          </a:p>
        </p:txBody>
      </p:sp>
      <p:sp>
        <p:nvSpPr>
          <p:cNvPr id="13" name="Text 8"/>
          <p:cNvSpPr/>
          <p:nvPr/>
        </p:nvSpPr>
        <p:spPr>
          <a:xfrm>
            <a:off x="9631243" y="5247680"/>
            <a:ext cx="3050262" cy="194262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591"/>
              </a:lnSpc>
              <a:buNone/>
            </a:pPr>
            <a:r>
              <a:rPr lang="en-US" sz="2200" b="1" u="sng" kern="0" spc="-32" dirty="0">
                <a:solidFill>
                  <a:srgbClr val="4950BC"/>
                </a:solidFill>
                <a:latin typeface="Inter" pitchFamily="34" charset="0"/>
                <a:ea typeface="Inter" pitchFamily="34" charset="-122"/>
                <a:cs typeface="Inter" pitchFamily="34" charset="-12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Sahyadri Farms</a:t>
            </a:r>
            <a:r>
              <a:rPr lang="en-US" sz="2200" b="1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​</a:t>
            </a:r>
            <a:r>
              <a:rPr lang="en-US" sz="2200" kern="0" spc="-32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(FPC) set up by Vilas Shinde in 2011, has grown to become the largest FPC in the country, with a membership of 8,000 farmers and a turnover of Rs 300 crore.</a:t>
            </a: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5162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3001327"/>
            <a:ext cx="4443889" cy="5554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74"/>
              </a:lnSpc>
              <a:buNone/>
            </a:pPr>
            <a:r>
              <a:rPr lang="en-US" sz="4800" b="1" kern="0" spc="-105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Who We Are ?</a:t>
            </a:r>
            <a:endParaRPr lang="en-US" sz="4800" dirty="0"/>
          </a:p>
        </p:txBody>
      </p:sp>
      <p:sp>
        <p:nvSpPr>
          <p:cNvPr id="6" name="Text 3"/>
          <p:cNvSpPr/>
          <p:nvPr/>
        </p:nvSpPr>
        <p:spPr>
          <a:xfrm>
            <a:off x="833199" y="3806666"/>
            <a:ext cx="7477601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4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Agrofounder is an agritech startup that empowers farmers by pushing them to start Farmer Producer Companies (FPCs). Also helping FPCs to connect with farmers and other agriculture sector related companies . Our platform provides a space for FPCs and farmers to collaborate and thrive.</a:t>
            </a:r>
            <a:endParaRPr lang="en-US"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881420"/>
            <a:ext cx="14630400" cy="8912066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 dirty="0"/>
          </a:p>
        </p:txBody>
      </p:sp>
      <p:sp>
        <p:nvSpPr>
          <p:cNvPr id="4" name="Text 2"/>
          <p:cNvSpPr/>
          <p:nvPr/>
        </p:nvSpPr>
        <p:spPr>
          <a:xfrm>
            <a:off x="3597354" y="430411"/>
            <a:ext cx="3913465" cy="48910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52"/>
              </a:lnSpc>
              <a:buNone/>
            </a:pPr>
            <a:r>
              <a:rPr lang="en-US" sz="4800" b="1" kern="0" spc="-92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Work</a:t>
            </a:r>
            <a:endParaRPr lang="en-US" sz="4800" dirty="0"/>
          </a:p>
        </p:txBody>
      </p:sp>
      <p:sp>
        <p:nvSpPr>
          <p:cNvPr id="5" name="Text 3"/>
          <p:cNvSpPr/>
          <p:nvPr/>
        </p:nvSpPr>
        <p:spPr>
          <a:xfrm>
            <a:off x="3597354" y="1310759"/>
            <a:ext cx="3526750" cy="5869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11"/>
              </a:lnSpc>
              <a:buNone/>
            </a:pPr>
            <a:r>
              <a:rPr lang="en-US" sz="2800" b="1" kern="0" spc="-55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FPCs to Farmers (Farmers Connect)</a:t>
            </a:r>
            <a:endParaRPr lang="en-US" sz="2800" dirty="0"/>
          </a:p>
        </p:txBody>
      </p:sp>
      <p:sp>
        <p:nvSpPr>
          <p:cNvPr id="6" name="Shape 4"/>
          <p:cNvSpPr/>
          <p:nvPr/>
        </p:nvSpPr>
        <p:spPr>
          <a:xfrm>
            <a:off x="3597354" y="2196108"/>
            <a:ext cx="352187" cy="352187"/>
          </a:xfrm>
          <a:prstGeom prst="roundRect">
            <a:avLst>
              <a:gd name="adj" fmla="val 2000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3719512" y="2225397"/>
            <a:ext cx="107871" cy="2934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11"/>
              </a:lnSpc>
              <a:buNone/>
            </a:pPr>
            <a:r>
              <a:rPr lang="en-US" sz="1849" b="1" kern="0" spc="-5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1849" dirty="0"/>
          </a:p>
        </p:txBody>
      </p:sp>
      <p:sp>
        <p:nvSpPr>
          <p:cNvPr id="8" name="Text 6"/>
          <p:cNvSpPr/>
          <p:nvPr/>
        </p:nvSpPr>
        <p:spPr>
          <a:xfrm>
            <a:off x="4105989" y="2249924"/>
            <a:ext cx="2077045" cy="2444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26"/>
              </a:lnSpc>
              <a:buNone/>
            </a:pPr>
            <a:r>
              <a:rPr lang="en-US" sz="2400" b="1" kern="0" spc="-4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Direct Communication:</a:t>
            </a:r>
            <a:endParaRPr lang="en-US" sz="2400" dirty="0"/>
          </a:p>
        </p:txBody>
      </p:sp>
      <p:sp>
        <p:nvSpPr>
          <p:cNvPr id="9" name="Text 7"/>
          <p:cNvSpPr/>
          <p:nvPr/>
        </p:nvSpPr>
        <p:spPr>
          <a:xfrm>
            <a:off x="4105989" y="2650808"/>
            <a:ext cx="3018115" cy="12525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972"/>
              </a:lnSpc>
              <a:buNone/>
            </a:pPr>
            <a:r>
              <a:rPr lang="en-US" kern="0" spc="-2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FPCs and Farmers can communicate directly with each other through our platform.</a:t>
            </a:r>
            <a:endParaRPr lang="en-US" dirty="0"/>
          </a:p>
        </p:txBody>
      </p:sp>
      <p:sp>
        <p:nvSpPr>
          <p:cNvPr id="10" name="Shape 8"/>
          <p:cNvSpPr/>
          <p:nvPr/>
        </p:nvSpPr>
        <p:spPr>
          <a:xfrm>
            <a:off x="3597354" y="4182070"/>
            <a:ext cx="352187" cy="352187"/>
          </a:xfrm>
          <a:prstGeom prst="roundRect">
            <a:avLst>
              <a:gd name="adj" fmla="val 2000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3702963" y="4211360"/>
            <a:ext cx="140851" cy="2934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11"/>
              </a:lnSpc>
              <a:buNone/>
            </a:pPr>
            <a:r>
              <a:rPr lang="en-US" sz="1849" b="1" kern="0" spc="-5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1849" dirty="0"/>
          </a:p>
        </p:txBody>
      </p:sp>
      <p:sp>
        <p:nvSpPr>
          <p:cNvPr id="12" name="Text 10"/>
          <p:cNvSpPr/>
          <p:nvPr/>
        </p:nvSpPr>
        <p:spPr>
          <a:xfrm>
            <a:off x="4105989" y="4235887"/>
            <a:ext cx="1956673" cy="2444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26"/>
              </a:lnSpc>
              <a:buNone/>
            </a:pPr>
            <a:r>
              <a:rPr lang="en-US" sz="2400" b="1" kern="0" spc="-4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Marketplace:</a:t>
            </a:r>
            <a:endParaRPr lang="en-US" sz="2400" dirty="0"/>
          </a:p>
        </p:txBody>
      </p:sp>
      <p:sp>
        <p:nvSpPr>
          <p:cNvPr id="13" name="Text 11"/>
          <p:cNvSpPr/>
          <p:nvPr/>
        </p:nvSpPr>
        <p:spPr>
          <a:xfrm>
            <a:off x="4105989" y="4636770"/>
            <a:ext cx="3018115" cy="12525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972"/>
              </a:lnSpc>
              <a:buNone/>
            </a:pPr>
            <a:r>
              <a:rPr lang="en-US" kern="0" spc="-2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platform includes a marketplace where FPCs and Farmers can buy and sell products. </a:t>
            </a:r>
            <a:endParaRPr lang="en-US" dirty="0"/>
          </a:p>
        </p:txBody>
      </p:sp>
      <p:sp>
        <p:nvSpPr>
          <p:cNvPr id="14" name="Shape 12"/>
          <p:cNvSpPr/>
          <p:nvPr/>
        </p:nvSpPr>
        <p:spPr>
          <a:xfrm>
            <a:off x="3597354" y="6168033"/>
            <a:ext cx="352187" cy="352187"/>
          </a:xfrm>
          <a:prstGeom prst="roundRect">
            <a:avLst>
              <a:gd name="adj" fmla="val 2000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5" name="Text 13"/>
          <p:cNvSpPr/>
          <p:nvPr/>
        </p:nvSpPr>
        <p:spPr>
          <a:xfrm>
            <a:off x="3699510" y="6197322"/>
            <a:ext cx="147757" cy="2934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11"/>
              </a:lnSpc>
              <a:buNone/>
            </a:pPr>
            <a:r>
              <a:rPr lang="en-US" sz="1849" b="1" kern="0" spc="-5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3</a:t>
            </a:r>
            <a:endParaRPr lang="en-US" sz="1849" dirty="0"/>
          </a:p>
        </p:txBody>
      </p:sp>
      <p:sp>
        <p:nvSpPr>
          <p:cNvPr id="16" name="Text 14"/>
          <p:cNvSpPr/>
          <p:nvPr/>
        </p:nvSpPr>
        <p:spPr>
          <a:xfrm>
            <a:off x="4105989" y="6221849"/>
            <a:ext cx="1956673" cy="2444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26"/>
              </a:lnSpc>
              <a:buNone/>
            </a:pPr>
            <a:r>
              <a:rPr lang="en-US" sz="2400" b="1" kern="0" spc="-4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Resource Sharing:</a:t>
            </a:r>
            <a:endParaRPr lang="en-US" sz="2400" dirty="0"/>
          </a:p>
        </p:txBody>
      </p:sp>
      <p:sp>
        <p:nvSpPr>
          <p:cNvPr id="17" name="Text 15"/>
          <p:cNvSpPr/>
          <p:nvPr/>
        </p:nvSpPr>
        <p:spPr>
          <a:xfrm>
            <a:off x="4105989" y="6622733"/>
            <a:ext cx="3018115" cy="10020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972"/>
              </a:lnSpc>
              <a:buNone/>
            </a:pPr>
            <a:r>
              <a:rPr lang="en-US" kern="0" spc="-2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FPCs and Farmers can share  knowledge on our platform This allows for more efficient and cost-effective farming practices.</a:t>
            </a:r>
            <a:endParaRPr lang="en-US" dirty="0"/>
          </a:p>
        </p:txBody>
      </p:sp>
      <p:sp>
        <p:nvSpPr>
          <p:cNvPr id="18" name="Text 16"/>
          <p:cNvSpPr/>
          <p:nvPr/>
        </p:nvSpPr>
        <p:spPr>
          <a:xfrm>
            <a:off x="7513677" y="1310759"/>
            <a:ext cx="3526750" cy="5869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11"/>
              </a:lnSpc>
              <a:buNone/>
            </a:pPr>
            <a:r>
              <a:rPr lang="en-US" sz="2800" b="1" kern="0" spc="-55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FPCs to Various Agri Sector Companies</a:t>
            </a:r>
            <a:endParaRPr lang="en-US" sz="2800" dirty="0"/>
          </a:p>
        </p:txBody>
      </p:sp>
      <p:sp>
        <p:nvSpPr>
          <p:cNvPr id="19" name="Text 17"/>
          <p:cNvSpPr/>
          <p:nvPr/>
        </p:nvSpPr>
        <p:spPr>
          <a:xfrm>
            <a:off x="7513676" y="2054184"/>
            <a:ext cx="5300623" cy="127218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972"/>
              </a:lnSpc>
              <a:buNone/>
            </a:pPr>
            <a:r>
              <a:rPr lang="en-US" kern="0" spc="-2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 are also connecting FPCs With Agriculture companies, such as agriculture export companies, seed providers, and agriculture material providers  through our platform. Here's how they can collaborate:</a:t>
            </a:r>
            <a:endParaRPr lang="en-US" dirty="0"/>
          </a:p>
        </p:txBody>
      </p:sp>
      <p:sp>
        <p:nvSpPr>
          <p:cNvPr id="20" name="Shape 18"/>
          <p:cNvSpPr/>
          <p:nvPr/>
        </p:nvSpPr>
        <p:spPr>
          <a:xfrm>
            <a:off x="7513677" y="3605093"/>
            <a:ext cx="352187" cy="352187"/>
          </a:xfrm>
          <a:prstGeom prst="roundRect">
            <a:avLst>
              <a:gd name="adj" fmla="val 2000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1" name="Text 19"/>
          <p:cNvSpPr/>
          <p:nvPr/>
        </p:nvSpPr>
        <p:spPr>
          <a:xfrm>
            <a:off x="7635835" y="3634383"/>
            <a:ext cx="107871" cy="2934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11"/>
              </a:lnSpc>
              <a:buNone/>
            </a:pPr>
            <a:r>
              <a:rPr lang="en-US" sz="1849" b="1" kern="0" spc="-5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</a:t>
            </a:r>
            <a:endParaRPr lang="en-US" sz="1849" dirty="0"/>
          </a:p>
        </p:txBody>
      </p:sp>
      <p:sp>
        <p:nvSpPr>
          <p:cNvPr id="22" name="Text 20"/>
          <p:cNvSpPr/>
          <p:nvPr/>
        </p:nvSpPr>
        <p:spPr>
          <a:xfrm>
            <a:off x="8022312" y="3658910"/>
            <a:ext cx="2077045" cy="2444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26"/>
              </a:lnSpc>
              <a:buNone/>
            </a:pPr>
            <a:r>
              <a:rPr lang="en-US" sz="2400" b="1" kern="0" spc="-4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Direct Communication:</a:t>
            </a:r>
            <a:endParaRPr lang="en-US" sz="2400" dirty="0"/>
          </a:p>
        </p:txBody>
      </p:sp>
      <p:sp>
        <p:nvSpPr>
          <p:cNvPr id="23" name="Text 21"/>
          <p:cNvSpPr/>
          <p:nvPr/>
        </p:nvSpPr>
        <p:spPr>
          <a:xfrm>
            <a:off x="8022312" y="4059793"/>
            <a:ext cx="3018115" cy="110323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972"/>
              </a:lnSpc>
              <a:buNone/>
            </a:pPr>
            <a:r>
              <a:rPr lang="en-US" kern="0" spc="-2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FPCs and agri sector companies can communicate directly with each other through our platform</a:t>
            </a:r>
            <a:endParaRPr lang="en-US" dirty="0"/>
          </a:p>
        </p:txBody>
      </p:sp>
      <p:sp>
        <p:nvSpPr>
          <p:cNvPr id="24" name="Shape 22"/>
          <p:cNvSpPr/>
          <p:nvPr/>
        </p:nvSpPr>
        <p:spPr>
          <a:xfrm>
            <a:off x="7513677" y="5591056"/>
            <a:ext cx="352187" cy="352187"/>
          </a:xfrm>
          <a:prstGeom prst="roundRect">
            <a:avLst>
              <a:gd name="adj" fmla="val 20002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25" name="Text 23"/>
          <p:cNvSpPr/>
          <p:nvPr/>
        </p:nvSpPr>
        <p:spPr>
          <a:xfrm>
            <a:off x="7619286" y="5620345"/>
            <a:ext cx="140851" cy="29348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311"/>
              </a:lnSpc>
              <a:buNone/>
            </a:pPr>
            <a:r>
              <a:rPr lang="en-US" sz="1849" b="1" kern="0" spc="-5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1849" dirty="0"/>
          </a:p>
        </p:txBody>
      </p:sp>
      <p:sp>
        <p:nvSpPr>
          <p:cNvPr id="26" name="Text 24"/>
          <p:cNvSpPr/>
          <p:nvPr/>
        </p:nvSpPr>
        <p:spPr>
          <a:xfrm>
            <a:off x="8022312" y="5644872"/>
            <a:ext cx="1956673" cy="24443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1926"/>
              </a:lnSpc>
              <a:buNone/>
            </a:pPr>
            <a:r>
              <a:rPr lang="en-US" sz="2400" b="1" kern="0" spc="-46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Marketplace:</a:t>
            </a:r>
            <a:endParaRPr lang="en-US" sz="2400" dirty="0"/>
          </a:p>
        </p:txBody>
      </p:sp>
      <p:sp>
        <p:nvSpPr>
          <p:cNvPr id="27" name="Text 25"/>
          <p:cNvSpPr/>
          <p:nvPr/>
        </p:nvSpPr>
        <p:spPr>
          <a:xfrm>
            <a:off x="8022312" y="6045756"/>
            <a:ext cx="3018115" cy="15030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1972"/>
              </a:lnSpc>
              <a:buNone/>
            </a:pPr>
            <a:r>
              <a:rPr lang="en-US" kern="0" spc="-2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platform includes a marketplace where FPCs and agri sector companies can buy and sell products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30480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7620" y="222171"/>
            <a:ext cx="7315200" cy="778525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148399" y="3245525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468"/>
              </a:lnSpc>
              <a:buNone/>
            </a:pPr>
            <a:r>
              <a:rPr lang="en-US" sz="4800" b="1" kern="0" spc="-131" dirty="0">
                <a:solidFill>
                  <a:srgbClr val="000000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Target Market</a:t>
            </a:r>
            <a:endParaRPr lang="en-US" sz="4800" dirty="0"/>
          </a:p>
        </p:txBody>
      </p:sp>
      <p:sp>
        <p:nvSpPr>
          <p:cNvPr id="6" name="Text 2"/>
          <p:cNvSpPr/>
          <p:nvPr/>
        </p:nvSpPr>
        <p:spPr>
          <a:xfrm>
            <a:off x="8148399" y="4273153"/>
            <a:ext cx="56488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Above data specifies that our Market have shown a phenomenal growth in last decade. </a:t>
            </a:r>
            <a:endParaRPr lang="en-US" sz="20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30480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7993" y="2219206"/>
            <a:ext cx="6740009" cy="379118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480113" y="2169200"/>
            <a:ext cx="3119795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there are a total of 16,000 FPCs in the country, as of February 2023, according the Union Ministry of Corporate Affairs.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9480113" y="4146113"/>
            <a:ext cx="3119795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2000" kern="0" spc="-35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 the last three years: 2020-21, 2021-22, 2022-23, when 65 percent of the FPCs were registered.</a:t>
            </a:r>
            <a:endParaRPr lang="en-US" sz="2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1155</TotalTime>
  <Words>994</Words>
  <Application>Microsoft Office PowerPoint</Application>
  <PresentationFormat>Custom</PresentationFormat>
  <Paragraphs>111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Inter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mahesh hon</cp:lastModifiedBy>
  <cp:revision>13</cp:revision>
  <dcterms:created xsi:type="dcterms:W3CDTF">2024-04-24T10:12:27Z</dcterms:created>
  <dcterms:modified xsi:type="dcterms:W3CDTF">2024-04-25T05:33:38Z</dcterms:modified>
</cp:coreProperties>
</file>